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3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8.xml" ContentType="application/vnd.openxmlformats-officedocument.presentationml.notesSlide+xml"/>
  <Override PartName="/ppt/slides/slide32.xml" ContentType="application/vnd.openxmlformats-officedocument.presentationml.slide+xml"/>
  <Override PartName="/ppt/slides/slide30.xml" ContentType="application/vnd.openxmlformats-officedocument.presentationml.slide+xml"/>
  <Override PartName="/ppt/slides/slide28.xml" ContentType="application/vnd.openxmlformats-officedocument.presentationml.slide+xml"/>
  <Override PartName="/ppt/slides/slide34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27.xml" ContentType="application/vnd.openxmlformats-officedocument.presentationml.slide+xml"/>
  <Override PartName="/ppt/slides/slide2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20.xml" ContentType="application/vnd.openxmlformats-officedocument.presentationml.slide+xml"/>
  <Override PartName="/ppt/slides/slide33.xml" ContentType="application/vnd.openxmlformats-officedocument.presentationml.slide+xml"/>
  <Override PartName="/ppt/slides/slide9.xml" ContentType="application/vnd.openxmlformats-officedocument.presentationml.slide+xml"/>
  <Override PartName="/ppt/notesSlides/notesSlide31.xml" ContentType="application/vnd.openxmlformats-officedocument.presentationml.notes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7.xml" ContentType="application/vnd.openxmlformats-officedocument.presentationml.notesSlide+xml"/>
  <Override PartName="/ppt/notesSlides/notesSlide35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Masters/notesMaster1.xml" ContentType="application/vnd.openxmlformats-officedocument.presentationml.notesMaster+xml"/>
  <Override PartName="/ppt/notesSlides/notesSlide34.xml" ContentType="application/vnd.openxmlformats-officedocument.presentationml.notesSlide+xml"/>
  <Override PartName="/ppt/theme/theme2.xml" ContentType="application/vnd.openxmlformats-officedocument.theme+xml"/>
  <Override PartName="/ppt/notesSlides/notesSlide17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2.xml" ContentType="application/vnd.openxmlformats-officedocument.presentationml.slide+xml"/>
  <Override PartName="/docProps/app.xml" ContentType="application/vnd.openxmlformats-officedocument.extended-properties+xml"/>
  <Override PartName="/ppt/slides/slide29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s/slide21.xml" ContentType="application/vnd.openxmlformats-officedocument.presentationml.slide+xml"/>
  <Override PartName="/docProps/core.xml" ContentType="application/vnd.openxmlformats-package.core-properties+xml"/>
  <Override PartName="/ppt/slides/slide19.xml" ContentType="application/vnd.openxmlformats-officedocument.presentationml.slide+xml"/>
  <Override PartName="/ppt/viewProps.xml" ContentType="application/vnd.openxmlformats-officedocument.presentationml.viewProps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notesSlides/notesSlide8.xml" ContentType="application/vnd.openxmlformats-officedocument.presentationml.notesSlide+xml"/>
  <Override PartName="/ppt/slides/slide7.xml" ContentType="application/vnd.openxmlformats-officedocument.presentationml.slide+xml"/>
  <Override PartName="/ppt/slides/slide26.xml" ContentType="application/vnd.openxmlformats-officedocument.presentationml.slide+xml"/>
  <Override PartName="/ppt/slides/slide31.xml" ContentType="application/vnd.openxmlformats-officedocument.presentationml.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5.xml" ContentType="application/vnd.openxmlformats-officedocument.presentationml.slide+xml"/>
  <Override PartName="/ppt/notesSlides/notesSlide30.xml" ContentType="application/vnd.openxmlformats-officedocument.presentationml.notesSlide+xml"/>
  <Override PartName="/ppt/notesSlides/notesSlide19.xml" ContentType="application/vnd.openxmlformats-officedocument.presentationml.notesSlide+xml"/>
  <Override PartName="/ppt/presentation.xml" ContentType="application/vnd.openxmlformats-officedocument.presentationml.presentation.main+xml"/>
  <Override PartName="/ppt/tableStyles.xml" ContentType="application/vnd.openxmlformats-officedocument.presentationml.tableStyles+xml"/>
  <Override PartName="/ppt/theme/theme1.xml" ContentType="application/vnd.openxmlformats-officedocument.them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39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</p:sldIdLst>
  <p:sldSz cx="12192000" cy="6858000"/>
  <p:notesSz cx="6858000" cy="9144000"/>
  <p:defaultTextStyle>
    <a:defPPr>
      <a:defRPr lang="pl-PL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 /><Relationship Id="rId41" Type="http://schemas.openxmlformats.org/officeDocument/2006/relationships/tableStyles" Target="tableStyles.xml" /><Relationship Id="rId42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pl-PL"/>
              <a:t>10/30/2013</a:t>
            </a:fld>
            <a:endParaRPr lang="pl-PL"/>
          </a:p>
        </p:txBody>
      </p:sp>
      <p:sp>
        <p:nvSpPr>
          <p:cNvPr id="4" name="Symbol zastępczy obrazu slajdu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pl-PL"/>
          </a:p>
        </p:txBody>
      </p:sp>
      <p:sp>
        <p:nvSpPr>
          <p:cNvPr id="5" name="Notatki Symbol zastępczy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pl-PL"/>
              <a:t>Kliknij, aby edytować style wzorca tekstu</a:t>
            </a:r>
            <a:endParaRPr/>
          </a:p>
          <a:p>
            <a:pPr lvl="1">
              <a:defRPr/>
            </a:pPr>
            <a:r>
              <a:rPr lang="pl-PL"/>
              <a:t>Drugi poziom</a:t>
            </a:r>
            <a:endParaRPr/>
          </a:p>
          <a:p>
            <a:pPr lvl="2">
              <a:defRPr/>
            </a:pPr>
            <a:r>
              <a:rPr lang="pl-PL"/>
              <a:t>Trzeci poziom</a:t>
            </a:r>
            <a:endParaRPr/>
          </a:p>
          <a:p>
            <a:pPr lvl="3">
              <a:defRPr/>
            </a:pPr>
            <a:r>
              <a:rPr lang="pl-PL"/>
              <a:t>Czwarty poziom</a:t>
            </a:r>
            <a:endParaRPr/>
          </a:p>
          <a:p>
            <a:pPr lvl="4">
              <a:defRPr/>
            </a:pPr>
            <a:r>
              <a:rPr lang="pl-PL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pl-PL"/>
              <a:t>‹#›</a:t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 ?>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 ?>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 ?>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3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6999B8-B6B4-4561-A3CD-BBCDAB9FC9D9}" type="slidenum">
              <a:rPr lang="pl-PL"/>
              <a:t>1</a:t>
            </a:fld>
            <a:endParaRPr lang="pl-PL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3415076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214914877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096233756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B2414D8-1953-0CA6-C352-01B90CC12E59}" type="slidenum">
              <a:rPr lang="pl-PL"/>
              <a:t/>
            </a:fld>
            <a:endParaRPr lang="pl-PL"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8569861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211312607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847295630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AE85A94-8D61-B985-0898-7640B9184B53}" type="slidenum">
              <a:rPr lang="pl-PL"/>
              <a:t/>
            </a:fld>
            <a:endParaRPr lang="pl-PL"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4364417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083532531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442439450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ED8C45D-1141-279B-F90E-E7949B071771}" type="slidenum">
              <a:rPr lang="pl-PL"/>
              <a:t/>
            </a:fld>
            <a:endParaRPr lang="pl-PL"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3868497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6762153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395339395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540DED9-3D9E-4058-9A2F-EE7A0C7B630A}" type="slidenum">
              <a:rPr lang="pl-PL"/>
              <a:t/>
            </a:fld>
            <a:endParaRPr lang="pl-PL"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24010268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52023688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280307514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584C64D-F194-5A30-3BB3-6DF6BAB31ABE}" type="slidenum">
              <a:rPr lang="pl-PL"/>
              <a:t/>
            </a:fld>
            <a:endParaRPr lang="pl-PL"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3434056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654786613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988650976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34824BB-6CE4-09A9-A11A-5E4F84C9E65B}" type="slidenum">
              <a:rPr lang="pl-PL"/>
              <a:t/>
            </a:fld>
            <a:endParaRPr lang="pl-PL"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831703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871148421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2094279939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44D0507-D4A1-4307-C663-1E261F7CB95A}" type="slidenum">
              <a:rPr lang="pl-PL"/>
              <a:t/>
            </a:fld>
            <a:endParaRPr lang="pl-PL"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3786206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281726496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655547721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FE59E79-6E88-CAAC-FBAE-88A3E4E037F3}" type="slidenum">
              <a:rPr lang="pl-PL"/>
              <a:t/>
            </a:fld>
            <a:endParaRPr lang="pl-PL"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6314705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954228837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658229345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D5EA36E-4EB9-FC7A-EB40-5B0789A39103}" type="slidenum">
              <a:rPr lang="pl-PL"/>
              <a:t/>
            </a:fld>
            <a:endParaRPr lang="pl-PL"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5908464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095163676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123868225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9F20DC5-689C-B401-68FA-7088809F3DBC}" type="slidenum">
              <a:rPr lang="pl-PL"/>
              <a:t/>
            </a:fld>
            <a:endParaRPr lang="pl-PL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983208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2124814240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995014757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AF19B77-EE72-EAEE-E895-6E6BE3281841}" type="slidenum">
              <a:rPr lang="pl-PL"/>
              <a:t/>
            </a:fld>
            <a:endParaRPr lang="pl-PL"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9129747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8943275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653223132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C2F461D-03E1-8B23-990B-8A1F4C9B57A7}" type="slidenum">
              <a:rPr lang="pl-PL"/>
              <a:t/>
            </a:fld>
            <a:endParaRPr lang="pl-PL"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2332405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421555433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647434253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B34AC55-E08C-4580-F7B3-8F0F06BAEFE0}" type="slidenum">
              <a:rPr lang="pl-PL"/>
              <a:t/>
            </a:fld>
            <a:endParaRPr lang="pl-PL"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7420604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2094191400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867810727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7259510-C7E3-D171-E140-1F10B9A2A9EA}" type="slidenum">
              <a:rPr lang="pl-PL"/>
              <a:t/>
            </a:fld>
            <a:endParaRPr lang="pl-PL"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7730361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927754133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527781338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BBE37E7-1AB0-2617-05FB-EA26B2675FC9}" type="slidenum">
              <a:rPr lang="pl-PL"/>
              <a:t/>
            </a:fld>
            <a:endParaRPr lang="pl-PL"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4086893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667497138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550549051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3A83CC3-5C5D-136E-D73E-4A51A8E6CB49}" type="slidenum">
              <a:rPr lang="pl-PL"/>
              <a:t/>
            </a:fld>
            <a:endParaRPr lang="pl-PL"/>
          </a:p>
        </p:txBody>
      </p:sp>
    </p:spTree>
  </p:cSld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6893280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349320218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477150753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41E0CD6-053B-7E8B-2D16-6B06A4C714DE}" type="slidenum">
              <a:rPr lang="pl-PL"/>
              <a:t/>
            </a:fld>
            <a:endParaRPr lang="pl-PL"/>
          </a:p>
        </p:txBody>
      </p:sp>
    </p:spTree>
  </p:cSld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1418710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239006589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606980927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FDA89E8-A93D-6FB7-106F-3EDF55670112}" type="slidenum">
              <a:rPr lang="pl-PL"/>
              <a:t/>
            </a:fld>
            <a:endParaRPr lang="pl-PL"/>
          </a:p>
        </p:txBody>
      </p:sp>
    </p:spTree>
  </p:cSld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8908606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534538165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47669922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5C6147A-69B8-FC61-1DA4-A75CBE9D7695}" type="slidenum">
              <a:rPr lang="pl-PL"/>
              <a:t/>
            </a:fld>
            <a:endParaRPr lang="pl-PL"/>
          </a:p>
        </p:txBody>
      </p:sp>
    </p:spTree>
  </p:cSld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6176092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202775197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470063098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5CBDACF-91B5-6982-D08B-1C286C0493BF}" type="slidenum">
              <a:rPr lang="pl-PL"/>
              <a:t/>
            </a:fld>
            <a:endParaRPr lang="pl-PL"/>
          </a:p>
        </p:txBody>
      </p:sp>
    </p:spTree>
  </p:cSld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1964658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733899515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22997888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6B6C79-2127-9BD4-D326-7B7C87440AC7}" type="slidenum">
              <a:rPr lang="pl-PL"/>
              <a:t/>
            </a:fld>
            <a:endParaRPr lang="pl-PL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3355909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646550168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615504949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724AE29-B642-A849-AAF6-BABBF08565E1}" type="slidenum">
              <a:rPr lang="pl-PL"/>
              <a:t/>
            </a:fld>
            <a:endParaRPr lang="pl-PL"/>
          </a:p>
        </p:txBody>
      </p:sp>
    </p:spTree>
  </p:cSld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9537526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156236746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2019796937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F17B6FB-76F7-2A0A-FAF6-731C566EDAE5}" type="slidenum">
              <a:rPr lang="pl-PL"/>
              <a:t/>
            </a:fld>
            <a:endParaRPr lang="pl-PL"/>
          </a:p>
        </p:txBody>
      </p:sp>
    </p:spTree>
  </p:cSld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8195722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924523623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746387621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35AD931-41AF-13E4-C84B-38B9964E87DE}" type="slidenum">
              <a:rPr lang="pl-PL"/>
              <a:t/>
            </a:fld>
            <a:endParaRPr lang="pl-PL"/>
          </a:p>
        </p:txBody>
      </p:sp>
    </p:spTree>
  </p:cSld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0786834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695605205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508059174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DC00872-8FE4-BA35-2120-C8E69E697B0E}" type="slidenum">
              <a:rPr lang="pl-PL"/>
              <a:t/>
            </a:fld>
            <a:endParaRPr lang="pl-PL"/>
          </a:p>
        </p:txBody>
      </p:sp>
    </p:spTree>
  </p:cSld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7085822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293150438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2135166339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58B556B-8949-FDF2-0823-B22EACF36AEF}" type="slidenum">
              <a:rPr lang="pl-PL"/>
              <a:t/>
            </a:fld>
            <a:endParaRPr lang="pl-PL"/>
          </a:p>
        </p:txBody>
      </p:sp>
    </p:spTree>
  </p:cSld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0489917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2079696031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019760706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C86DB8A-18D7-967D-4672-86B6977CAA18}" type="slidenum">
              <a:rPr lang="pl-PL"/>
              <a:t/>
            </a:fld>
            <a:endParaRPr lang="pl-PL"/>
          </a:p>
        </p:txBody>
      </p:sp>
    </p:spTree>
  </p:cSld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05593768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121338888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27430943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720840A-DB9C-D0D3-29D8-353A1CAF5589}" type="slidenum">
              <a:rPr lang="pl-PL"/>
              <a:t/>
            </a:fld>
            <a:endParaRPr lang="pl-PL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7799799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478943184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773754101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14723B4-C794-803A-6277-2C00D10D44E9}" type="slidenum">
              <a:rPr lang="pl-PL"/>
              <a:t/>
            </a:fld>
            <a:endParaRPr lang="pl-PL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31766513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400071468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623245654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E7BA884-3C21-062A-344A-4086E847949A}" type="slidenum">
              <a:rPr lang="pl-PL"/>
              <a:t/>
            </a:fld>
            <a:endParaRPr lang="pl-PL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0693954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59039161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874083435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FA9F497-009A-6033-B4D3-BFF30D6DA1D3}" type="slidenum">
              <a:rPr lang="pl-PL"/>
              <a:t/>
            </a:fld>
            <a:endParaRPr lang="pl-PL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3078646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521830845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1536547457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2357911-743B-3CAB-C13D-3249148158C9}" type="slidenum">
              <a:rPr lang="pl-PL"/>
              <a:t/>
            </a:fld>
            <a:endParaRPr lang="pl-PL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6233619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301118311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69521614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4825AD0-8C8A-A124-9D86-9D05FC5BF952}" type="slidenum">
              <a:rPr lang="pl-PL"/>
              <a:t/>
            </a:fld>
            <a:endParaRPr lang="pl-PL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51290233" name="Symbol zastępczy obrazu slajdu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495504580" name="Notatki Symbol zastępczy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l-PL">
              <a:latin typeface="Arial"/>
              <a:cs typeface="Arial"/>
            </a:endParaRPr>
          </a:p>
        </p:txBody>
      </p:sp>
      <p:sp>
        <p:nvSpPr>
          <p:cNvPr id="441732952" name="Symbol zastępczy numeru slajdu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2439CC-E8F7-3F7F-60EE-5BA01CDC69BF}" type="slidenum">
              <a:rPr lang="pl-PL"/>
              <a:t/>
            </a:fld>
            <a:endParaRPr lang="pl-PL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Slajd tytułow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pl-PL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pl-PL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l-PL"/>
              <a:t>30.10.2013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l-PL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ytuł i tekst pionow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l-PL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pl-PL"/>
              <a:t>Kliknij, aby edytować style wzorca tekstu</a:t>
            </a:r>
            <a:endParaRPr/>
          </a:p>
          <a:p>
            <a:pPr lvl="1">
              <a:defRPr/>
            </a:pPr>
            <a:r>
              <a:rPr lang="pl-PL"/>
              <a:t>Drugi poziom</a:t>
            </a:r>
            <a:endParaRPr/>
          </a:p>
          <a:p>
            <a:pPr lvl="2">
              <a:defRPr/>
            </a:pPr>
            <a:r>
              <a:rPr lang="pl-PL"/>
              <a:t>Trzeci poziom</a:t>
            </a:r>
            <a:endParaRPr/>
          </a:p>
          <a:p>
            <a:pPr lvl="3">
              <a:defRPr/>
            </a:pPr>
            <a:r>
              <a:rPr lang="pl-PL"/>
              <a:t>Czwarty poziom</a:t>
            </a:r>
            <a:endParaRPr/>
          </a:p>
          <a:p>
            <a:pPr lvl="4">
              <a:defRPr/>
            </a:pPr>
            <a:r>
              <a:rPr lang="pl-PL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l-PL"/>
              <a:t>30.10.2013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l-PL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Tytuł pionowy i teks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pl-PL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pl-PL"/>
              <a:t>Kliknij, aby edytować style wzorca tekstu</a:t>
            </a:r>
            <a:endParaRPr/>
          </a:p>
          <a:p>
            <a:pPr lvl="1">
              <a:defRPr/>
            </a:pPr>
            <a:r>
              <a:rPr lang="pl-PL"/>
              <a:t>Drugi poziom</a:t>
            </a:r>
            <a:endParaRPr/>
          </a:p>
          <a:p>
            <a:pPr lvl="2">
              <a:defRPr/>
            </a:pPr>
            <a:r>
              <a:rPr lang="pl-PL"/>
              <a:t>Trzeci poziom</a:t>
            </a:r>
            <a:endParaRPr/>
          </a:p>
          <a:p>
            <a:pPr lvl="3">
              <a:defRPr/>
            </a:pPr>
            <a:r>
              <a:rPr lang="pl-PL"/>
              <a:t>Czwarty poziom</a:t>
            </a:r>
            <a:endParaRPr/>
          </a:p>
          <a:p>
            <a:pPr lvl="4">
              <a:defRPr/>
            </a:pPr>
            <a:r>
              <a:rPr lang="pl-PL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l-PL"/>
              <a:t>30.10.2013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l-PL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ytuł i zawartość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l-PL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pl-PL"/>
              <a:t>Kliknij, aby edytować style wzorca tekstu</a:t>
            </a:r>
            <a:endParaRPr/>
          </a:p>
          <a:p>
            <a:pPr lvl="1">
              <a:defRPr/>
            </a:pPr>
            <a:r>
              <a:rPr lang="pl-PL"/>
              <a:t>Drugi poziom</a:t>
            </a:r>
            <a:endParaRPr/>
          </a:p>
          <a:p>
            <a:pPr lvl="2">
              <a:defRPr/>
            </a:pPr>
            <a:r>
              <a:rPr lang="pl-PL"/>
              <a:t>Trzeci poziom</a:t>
            </a:r>
            <a:endParaRPr/>
          </a:p>
          <a:p>
            <a:pPr lvl="3">
              <a:defRPr/>
            </a:pPr>
            <a:r>
              <a:rPr lang="pl-PL"/>
              <a:t>Czwarty poziom</a:t>
            </a:r>
            <a:endParaRPr/>
          </a:p>
          <a:p>
            <a:pPr lvl="4">
              <a:defRPr/>
            </a:pPr>
            <a:r>
              <a:rPr lang="pl-PL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l-PL"/>
              <a:t>30.10.2013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l-PL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Nagłówek sekcj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pl-PL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pl-PL"/>
              <a:t>Kliknij, aby edytować style wzorca tekstu</a:t>
            </a:r>
            <a:endParaRPr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l-PL"/>
              <a:t>30.10.2013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l-PL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Dwa elementy zawartośc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l-PL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pl-PL"/>
              <a:t>Kliknij, aby edytować style wzorca tekstu</a:t>
            </a:r>
            <a:endParaRPr/>
          </a:p>
          <a:p>
            <a:pPr lvl="1">
              <a:defRPr/>
            </a:pPr>
            <a:r>
              <a:rPr lang="pl-PL"/>
              <a:t>Drugi poziom</a:t>
            </a:r>
            <a:endParaRPr/>
          </a:p>
          <a:p>
            <a:pPr lvl="2">
              <a:defRPr/>
            </a:pPr>
            <a:r>
              <a:rPr lang="pl-PL"/>
              <a:t>Trzeci poziom</a:t>
            </a:r>
            <a:endParaRPr/>
          </a:p>
          <a:p>
            <a:pPr lvl="3">
              <a:defRPr/>
            </a:pPr>
            <a:r>
              <a:rPr lang="pl-PL"/>
              <a:t>Czwarty poziom</a:t>
            </a:r>
            <a:endParaRPr/>
          </a:p>
          <a:p>
            <a:pPr lvl="4">
              <a:defRPr/>
            </a:pPr>
            <a:r>
              <a:rPr lang="pl-PL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pl-PL"/>
              <a:t>Kliknij, aby edytować style wzorca tekstu</a:t>
            </a:r>
            <a:endParaRPr/>
          </a:p>
          <a:p>
            <a:pPr lvl="1">
              <a:defRPr/>
            </a:pPr>
            <a:r>
              <a:rPr lang="pl-PL"/>
              <a:t>Drugi poziom</a:t>
            </a:r>
            <a:endParaRPr/>
          </a:p>
          <a:p>
            <a:pPr lvl="2">
              <a:defRPr/>
            </a:pPr>
            <a:r>
              <a:rPr lang="pl-PL"/>
              <a:t>Trzeci poziom</a:t>
            </a:r>
            <a:endParaRPr/>
          </a:p>
          <a:p>
            <a:pPr lvl="3">
              <a:defRPr/>
            </a:pPr>
            <a:r>
              <a:rPr lang="pl-PL"/>
              <a:t>Czwarty poziom</a:t>
            </a:r>
            <a:endParaRPr/>
          </a:p>
          <a:p>
            <a:pPr lvl="4">
              <a:defRPr/>
            </a:pPr>
            <a:r>
              <a:rPr lang="pl-PL"/>
              <a:t>Piąty poziom</a:t>
            </a:r>
            <a:endParaRPr lang="pl-PL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l-PL"/>
              <a:t>30.10.2013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l-PL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Porównan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pl-PL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l-PL"/>
              <a:t>Kliknij, aby edytować style wzorca tekstu</a:t>
            </a:r>
            <a:endParaRPr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pl-PL"/>
              <a:t>Kliknij, aby edytować style wzorca tekstu</a:t>
            </a:r>
            <a:endParaRPr/>
          </a:p>
          <a:p>
            <a:pPr lvl="1">
              <a:defRPr/>
            </a:pPr>
            <a:r>
              <a:rPr lang="pl-PL"/>
              <a:t>Drugi poziom</a:t>
            </a:r>
            <a:endParaRPr/>
          </a:p>
          <a:p>
            <a:pPr lvl="2">
              <a:defRPr/>
            </a:pPr>
            <a:r>
              <a:rPr lang="pl-PL"/>
              <a:t>Trzeci poziom</a:t>
            </a:r>
            <a:endParaRPr/>
          </a:p>
          <a:p>
            <a:pPr lvl="3">
              <a:defRPr/>
            </a:pPr>
            <a:r>
              <a:rPr lang="pl-PL"/>
              <a:t>Czwarty poziom</a:t>
            </a:r>
            <a:endParaRPr/>
          </a:p>
          <a:p>
            <a:pPr lvl="4">
              <a:defRPr/>
            </a:pPr>
            <a:r>
              <a:rPr lang="pl-PL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l-PL"/>
              <a:t>Kliknij, aby edytować style wzorca tekstu</a:t>
            </a:r>
            <a:endParaRPr/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pl-PL"/>
              <a:t>Kliknij, aby edytować style wzorca tekstu</a:t>
            </a:r>
            <a:endParaRPr/>
          </a:p>
          <a:p>
            <a:pPr lvl="1">
              <a:defRPr/>
            </a:pPr>
            <a:r>
              <a:rPr lang="pl-PL"/>
              <a:t>Drugi poziom</a:t>
            </a:r>
            <a:endParaRPr/>
          </a:p>
          <a:p>
            <a:pPr lvl="2">
              <a:defRPr/>
            </a:pPr>
            <a:r>
              <a:rPr lang="pl-PL"/>
              <a:t>Trzeci poziom</a:t>
            </a:r>
            <a:endParaRPr/>
          </a:p>
          <a:p>
            <a:pPr lvl="3">
              <a:defRPr/>
            </a:pPr>
            <a:r>
              <a:rPr lang="pl-PL"/>
              <a:t>Czwarty poziom</a:t>
            </a:r>
            <a:endParaRPr/>
          </a:p>
          <a:p>
            <a:pPr lvl="4">
              <a:defRPr/>
            </a:pPr>
            <a:r>
              <a:rPr lang="pl-PL"/>
              <a:t>Piąty poziom</a:t>
            </a:r>
            <a:endParaRPr lang="pl-PL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l-PL"/>
              <a:t>30.10.2013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l-PL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ylko tytu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l-PL"/>
              <a:t>Kliknij, aby edytować styl</a:t>
            </a: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l-PL"/>
              <a:t>30.10.2013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l-PL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Pust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l-PL"/>
              <a:t>30.10.2013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l-PL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Zawartość z podpisem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pl-PL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pl-PL"/>
              <a:t>Kliknij, aby edytować style wzorca tekstu</a:t>
            </a:r>
            <a:endParaRPr/>
          </a:p>
          <a:p>
            <a:pPr lvl="1">
              <a:defRPr/>
            </a:pPr>
            <a:r>
              <a:rPr lang="pl-PL"/>
              <a:t>Drugi poziom</a:t>
            </a:r>
            <a:endParaRPr/>
          </a:p>
          <a:p>
            <a:pPr lvl="2">
              <a:defRPr/>
            </a:pPr>
            <a:r>
              <a:rPr lang="pl-PL"/>
              <a:t>Trzeci poziom</a:t>
            </a:r>
            <a:endParaRPr/>
          </a:p>
          <a:p>
            <a:pPr lvl="3">
              <a:defRPr/>
            </a:pPr>
            <a:r>
              <a:rPr lang="pl-PL"/>
              <a:t>Czwarty poziom</a:t>
            </a:r>
            <a:endParaRPr/>
          </a:p>
          <a:p>
            <a:pPr lvl="4">
              <a:defRPr/>
            </a:pPr>
            <a:r>
              <a:rPr lang="pl-PL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pl-PL"/>
              <a:t>Kliknij, aby edytować style wzorca tekstu</a:t>
            </a:r>
            <a:endParaRPr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l-PL"/>
              <a:t>30.10.2013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l-PL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Obraz z podpisem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pl-PL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pl-PL"/>
              <a:t>Click icon to add picture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pl-PL"/>
              <a:t>Kliknij, aby edytować style wzorca tekstu</a:t>
            </a:r>
            <a:endParaRPr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l-PL"/>
              <a:t>30.10.2013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l-PL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pl-PL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pl-PL"/>
              <a:t>Kliknij, aby edytować style wzorca tekstu</a:t>
            </a:r>
            <a:endParaRPr/>
          </a:p>
          <a:p>
            <a:pPr lvl="1">
              <a:defRPr/>
            </a:pPr>
            <a:r>
              <a:rPr lang="pl-PL"/>
              <a:t>Drugi poziom</a:t>
            </a:r>
            <a:endParaRPr/>
          </a:p>
          <a:p>
            <a:pPr lvl="2">
              <a:defRPr/>
            </a:pPr>
            <a:r>
              <a:rPr lang="pl-PL"/>
              <a:t>Trzeci poziom</a:t>
            </a:r>
            <a:endParaRPr/>
          </a:p>
          <a:p>
            <a:pPr lvl="3">
              <a:defRPr/>
            </a:pPr>
            <a:r>
              <a:rPr lang="pl-PL"/>
              <a:t>Czwarty poziom</a:t>
            </a:r>
            <a:endParaRPr/>
          </a:p>
          <a:p>
            <a:pPr lvl="4">
              <a:defRPr/>
            </a:pPr>
            <a:r>
              <a:rPr lang="pl-PL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pl-PL"/>
              <a:t>30.10.2013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pl-PL"/>
              <a:t>‹#›</a:t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Relationship Id="rId4" Type="http://schemas.openxmlformats.org/officeDocument/2006/relationships/image" Target="../media/image12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Relationship Id="rId4" Type="http://schemas.openxmlformats.org/officeDocument/2006/relationships/image" Target="../media/image16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2.jp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jp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jpg"/><Relationship Id="rId4" Type="http://schemas.openxmlformats.org/officeDocument/2006/relationships/image" Target="../media/image19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jp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jp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jpg"/><Relationship Id="rId4" Type="http://schemas.openxmlformats.org/officeDocument/2006/relationships/image" Target="../media/image22.pn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jp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jp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jpg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jpg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jpg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jpg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jpg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jp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5.jp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78917876" name="Title 1"/>
          <p:cNvSpPr>
            <a:spLocks noGrp="1"/>
          </p:cNvSpPr>
          <p:nvPr/>
        </p:nvSpPr>
        <p:spPr bwMode="auto">
          <a:xfrm flipH="0" flipV="0">
            <a:off x="2221498" y="1744790"/>
            <a:ext cx="7749000" cy="1910993"/>
          </a:xfrm>
          <a:prstGeom prst="roundRect">
            <a:avLst>
              <a:gd name="adj" fmla="val 16667"/>
            </a:avLst>
          </a:prstGeom>
          <a:solidFill>
            <a:schemeClr val="tx1">
              <a:alpha val="63999"/>
            </a:schemeClr>
          </a:solidFill>
          <a:ln w="12700">
            <a:solidFill>
              <a:srgbClr val="000000">
                <a:alpha val="55999"/>
              </a:srgbClr>
            </a:solidFill>
          </a:ln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pl-PL">
                <a:ln w="12700">
                  <a:solidFill>
                    <a:schemeClr val="accent6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MATURA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01186032" name="Title 1"/>
          <p:cNvSpPr>
            <a:spLocks noGrp="1"/>
          </p:cNvSpPr>
          <p:nvPr/>
        </p:nvSpPr>
        <p:spPr bwMode="auto">
          <a:xfrm flipH="0" flipV="0">
            <a:off x="3302330" y="3717523"/>
            <a:ext cx="5289611" cy="610338"/>
          </a:xfrm>
          <a:prstGeom prst="roundRect">
            <a:avLst>
              <a:gd name="adj" fmla="val 16667"/>
            </a:avLst>
          </a:prstGeom>
          <a:solidFill>
            <a:schemeClr val="tx1">
              <a:alpha val="63999"/>
            </a:schemeClr>
          </a:solidFill>
          <a:ln w="12700">
            <a:solidFill>
              <a:srgbClr val="000000">
                <a:alpha val="55999"/>
              </a:srgbClr>
            </a:solidFill>
          </a:ln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50000" lnSpcReduction="10000"/>
          </a:bodyPr>
          <a:lstStyle>
            <a:lvl1pPr algn="ctr" defTabSz="914400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pl-PL">
                <a:ln w="6349">
                  <a:solidFill>
                    <a:schemeClr val="accent6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Von Neumann Kontratakuje</a:t>
            </a:r>
            <a:endParaRPr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3000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6633748" name="Tytuł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Czy porównanie stringów wystarczy?</a:t>
            </a:r>
            <a:endParaRPr/>
          </a:p>
        </p:txBody>
      </p:sp>
      <p:sp>
        <p:nvSpPr>
          <p:cNvPr id="1163313358" name="Symbol zastępczy zawartości 2"/>
          <p:cNvSpPr>
            <a:spLocks noGrp="1"/>
          </p:cNvSpPr>
          <p:nvPr>
            <p:ph idx="1"/>
          </p:nvPr>
        </p:nvSpPr>
        <p:spPr bwMode="auto">
          <a:xfrm flipH="0" flipV="0">
            <a:off x="838197" y="1825623"/>
            <a:ext cx="10515600" cy="435133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/>
              <a:t>Czy zawsze dobrze wiemy, jak działa dana funkcja języka programowania?</a:t>
            </a:r>
            <a:endParaRPr/>
          </a:p>
          <a:p>
            <a:pPr>
              <a:defRPr/>
            </a:pPr>
            <a:r>
              <a:rPr/>
              <a:t>Nietrudno byłoby sobie wyobrazić sytuację, gdzie porównanie np. zawsze uznaje krótszy napis za mniejszy</a:t>
            </a:r>
            <a:endParaRPr/>
          </a:p>
          <a:p>
            <a:pPr>
              <a:defRPr/>
            </a:pPr>
            <a:r>
              <a:rPr/>
              <a:t>Jak sobie radzić takimi sytuacjami?</a:t>
            </a:r>
            <a:endParaRPr/>
          </a:p>
          <a:p>
            <a:pPr>
              <a:defRPr/>
            </a:pPr>
            <a:r>
              <a:rPr/>
              <a:t>Zazwyczaj da się napisać prosty test. Najlepiej jest wyszukać przypadek skrajny, aby mieć pewność co do wyniku.</a:t>
            </a:r>
            <a:endParaRPr/>
          </a:p>
          <a:p>
            <a:pPr>
              <a:defRPr/>
            </a:pPr>
            <a:r>
              <a:rPr/>
              <a:t>Czasem test jest szybszy niż szukanie w internecie</a:t>
            </a:r>
            <a:endParaRPr/>
          </a:p>
        </p:txBody>
      </p:sp>
      <p:pic>
        <p:nvPicPr>
          <p:cNvPr id="187832445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9534247" y="4808737"/>
            <a:ext cx="2526849" cy="1873049"/>
          </a:xfrm>
          <a:prstGeom prst="rect">
            <a:avLst/>
          </a:prstGeom>
        </p:spPr>
      </p:pic>
      <p:pic>
        <p:nvPicPr>
          <p:cNvPr id="923654547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6095999" y="5927694"/>
            <a:ext cx="3125329" cy="592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3000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89063880" name="Tytuł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25562"/>
          </a:xfrm>
        </p:spPr>
        <p:txBody>
          <a:bodyPr/>
          <a:lstStyle/>
          <a:p>
            <a:pPr>
              <a:defRPr/>
            </a:pPr>
            <a:r>
              <a:rPr/>
              <a:t>Rozwiązanie</a:t>
            </a:r>
            <a:endParaRPr/>
          </a:p>
        </p:txBody>
      </p:sp>
      <p:sp>
        <p:nvSpPr>
          <p:cNvPr id="402899794" name=""/>
          <p:cNvSpPr txBox="1"/>
          <p:nvPr/>
        </p:nvSpPr>
        <p:spPr bwMode="auto">
          <a:xfrm flipH="0" flipV="0">
            <a:off x="2224305" y="2866158"/>
            <a:ext cx="7744105" cy="11890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7200">
                <a:latin typeface="Courier New"/>
                <a:ea typeface="Courier New"/>
                <a:cs typeface="Courier New"/>
              </a:rPr>
              <a:t>Loading...</a:t>
            </a:r>
            <a:endParaRPr sz="14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3000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00350863" name="Tytuł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25562"/>
          </a:xfrm>
        </p:spPr>
        <p:txBody>
          <a:bodyPr/>
          <a:lstStyle/>
          <a:p>
            <a:pPr>
              <a:defRPr/>
            </a:pPr>
            <a:r>
              <a:rPr/>
              <a:t>Rozwiązanie</a:t>
            </a:r>
            <a:endParaRPr/>
          </a:p>
        </p:txBody>
      </p:sp>
      <p:pic>
        <p:nvPicPr>
          <p:cNvPr id="42116714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2543082" y="1840266"/>
            <a:ext cx="7709608" cy="39163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3000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0420137" name="Tytuł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Jedziemy dalej</a:t>
            </a:r>
            <a:endParaRPr/>
          </a:p>
        </p:txBody>
      </p:sp>
      <p:pic>
        <p:nvPicPr>
          <p:cNvPr id="197413376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80872" y="1758155"/>
            <a:ext cx="7439024" cy="4486275"/>
          </a:xfrm>
          <a:prstGeom prst="rect">
            <a:avLst/>
          </a:prstGeom>
        </p:spPr>
      </p:pic>
      <p:pic>
        <p:nvPicPr>
          <p:cNvPr id="211236759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8136338" y="2182426"/>
            <a:ext cx="3776014" cy="37840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3000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8746300" name="Tytuł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Już to widzieliśmy</a:t>
            </a:r>
            <a:endParaRPr/>
          </a:p>
        </p:txBody>
      </p:sp>
      <p:sp>
        <p:nvSpPr>
          <p:cNvPr id="417518393" name="Symbol zastępczy zawartości 2"/>
          <p:cNvSpPr>
            <a:spLocks noGrp="1"/>
          </p:cNvSpPr>
          <p:nvPr>
            <p:ph idx="1"/>
          </p:nvPr>
        </p:nvSpPr>
        <p:spPr bwMode="auto">
          <a:xfrm flipH="0" flipV="0">
            <a:off x="838197" y="1825623"/>
            <a:ext cx="10515600" cy="435133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5000" lnSpcReduction="1000"/>
          </a:bodyPr>
          <a:lstStyle/>
          <a:p>
            <a:pPr>
              <a:defRPr/>
            </a:pPr>
            <a:r>
              <a:rPr/>
              <a:t>Znowu obowiązują nas ograniczenia odnośnie elementów języka, które możemy wykorzystać</a:t>
            </a:r>
            <a:endParaRPr/>
          </a:p>
          <a:p>
            <a:pPr>
              <a:defRPr/>
            </a:pPr>
            <a:r>
              <a:rPr/>
              <a:t>Przypomnijmy, są to:</a:t>
            </a:r>
            <a:endParaRPr/>
          </a:p>
          <a:p>
            <a:pPr lvl="1">
              <a:defRPr/>
            </a:pPr>
            <a:r>
              <a:rPr/>
              <a:t>Operacje arytmetyczne</a:t>
            </a:r>
            <a:endParaRPr/>
          </a:p>
          <a:p>
            <a:pPr lvl="1">
              <a:defRPr/>
            </a:pPr>
            <a:r>
              <a:rPr/>
              <a:t>Porównania</a:t>
            </a:r>
            <a:endParaRPr/>
          </a:p>
          <a:p>
            <a:pPr lvl="1">
              <a:defRPr/>
            </a:pPr>
            <a:r>
              <a:rPr/>
              <a:t>Zmienne (pojedyncze oraz tablice)</a:t>
            </a:r>
            <a:endParaRPr/>
          </a:p>
          <a:p>
            <a:pPr lvl="1">
              <a:defRPr/>
            </a:pPr>
            <a:r>
              <a:rPr/>
              <a:t>if, else, while, for (instrukcje sterujące)</a:t>
            </a:r>
            <a:endParaRPr/>
          </a:p>
          <a:p>
            <a:pPr lvl="1">
              <a:defRPr/>
            </a:pPr>
            <a:r>
              <a:rPr/>
              <a:t>Samodzielnie napisane funkcje</a:t>
            </a:r>
            <a:endParaRPr/>
          </a:p>
          <a:p>
            <a:pPr lvl="0">
              <a:defRPr/>
            </a:pPr>
            <a:r>
              <a:rPr/>
              <a:t>Tutaj dodatkowo możemy użyć funkcji czy_mniejszy(). Zakładamy, że jest ona już napisana i nie musimy jej ręcznie definiować.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3000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4237234" name="Tytuł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Wskazówki</a:t>
            </a:r>
            <a:endParaRPr/>
          </a:p>
        </p:txBody>
      </p:sp>
      <p:sp>
        <p:nvSpPr>
          <p:cNvPr id="1944357532" name="Symbol zastępczy zawartości 2"/>
          <p:cNvSpPr>
            <a:spLocks noGrp="1"/>
          </p:cNvSpPr>
          <p:nvPr>
            <p:ph idx="1"/>
          </p:nvPr>
        </p:nvSpPr>
        <p:spPr bwMode="auto">
          <a:xfrm flipH="0" flipV="0">
            <a:off x="838197" y="1825623"/>
            <a:ext cx="10515600" cy="435133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/>
              <a:t>Zadanie maturalne nie być napisane przesadnie efektywnie</a:t>
            </a:r>
            <a:endParaRPr/>
          </a:p>
          <a:p>
            <a:pPr>
              <a:defRPr/>
            </a:pPr>
            <a:r>
              <a:rPr/>
              <a:t>Priorytetem jest dobry wynik i krótki czas pisania kodu</a:t>
            </a:r>
            <a:endParaRPr/>
          </a:p>
          <a:p>
            <a:pPr>
              <a:defRPr/>
            </a:pPr>
            <a:r>
              <a:rPr/>
              <a:t>Często istnieje „sprytniejsze” rozwiązanie o mniejszej złożoności obliczeniowej – to jest jednak pułapka. Szukanie tego rozwiązania potrwa zbyt długo.</a:t>
            </a:r>
            <a:endParaRPr/>
          </a:p>
          <a:p>
            <a:pPr>
              <a:defRPr/>
            </a:pPr>
            <a:r>
              <a:rPr/>
              <a:t>Szukając odpowiedzi, należy zwrócić uwagę na to, czego dokładnie dotyczy pytanie – tutaj mamy znaleźć numery sufiksów uporządkowanych alfabetycznuie</a:t>
            </a:r>
            <a:endParaRPr/>
          </a:p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3000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54304202" name="Tytuł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Wskazówki II</a:t>
            </a:r>
            <a:endParaRPr/>
          </a:p>
        </p:txBody>
      </p:sp>
      <p:sp>
        <p:nvSpPr>
          <p:cNvPr id="853198165" name="Symbol zastępczy zawartości 2"/>
          <p:cNvSpPr>
            <a:spLocks noGrp="1"/>
          </p:cNvSpPr>
          <p:nvPr>
            <p:ph idx="1"/>
          </p:nvPr>
        </p:nvSpPr>
        <p:spPr bwMode="auto">
          <a:xfrm flipH="0" flipV="0">
            <a:off x="838197" y="1825623"/>
            <a:ext cx="10515600" cy="435133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/>
              <a:t>Szukając odpowiedzi, należy zwrócić uwagę na to, czego dokładnie dotyczy pytanie – tutaj mamy znaleźć pozycję każdego sufiksu, jeśli uporządkowalibyśmy je alfabetycznie</a:t>
            </a:r>
            <a:endParaRPr/>
          </a:p>
          <a:p>
            <a:pPr>
              <a:defRPr/>
            </a:pPr>
            <a:r>
              <a:rPr/>
              <a:t>We wcześniejszej części arkusza jest podpowiedź!</a:t>
            </a:r>
            <a:endParaRPr/>
          </a:p>
          <a:p>
            <a:pPr>
              <a:defRPr/>
            </a:pPr>
            <a:r>
              <a:rPr/>
              <a:t>Czyli mówiąc prościej, indeks to liczba wyrażająca...</a:t>
            </a:r>
            <a:endParaRPr/>
          </a:p>
          <a:p>
            <a:pPr>
              <a:defRPr/>
            </a:pPr>
            <a:endParaRPr/>
          </a:p>
        </p:txBody>
      </p:sp>
      <p:pic>
        <p:nvPicPr>
          <p:cNvPr id="74995360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458592" y="4300828"/>
            <a:ext cx="4902159" cy="2301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3000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1748518" name="Tytuł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Wskazówki II</a:t>
            </a:r>
            <a:endParaRPr/>
          </a:p>
        </p:txBody>
      </p:sp>
      <p:sp>
        <p:nvSpPr>
          <p:cNvPr id="226975541" name="Symbol zastępczy zawartości 2"/>
          <p:cNvSpPr>
            <a:spLocks noGrp="1"/>
          </p:cNvSpPr>
          <p:nvPr>
            <p:ph idx="1"/>
          </p:nvPr>
        </p:nvSpPr>
        <p:spPr bwMode="auto">
          <a:xfrm flipH="0" flipV="0">
            <a:off x="838197" y="1825623"/>
            <a:ext cx="10515600" cy="435133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pl-PL" sz="28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Szukając odpowiedzi, należy zwrócić uwagę na to, czego dokładnie dotyczy pytanie – tutaj mamy znaleźć pozycję każdego sufiksu, jeśli uporządkowalibyśmy je alfabetycznie</a:t>
            </a:r>
            <a:endParaRPr sz="2800"/>
          </a:p>
          <a:p>
            <a:pPr>
              <a:defRPr/>
            </a:pPr>
            <a:r>
              <a:rPr lang="pl-PL" sz="28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wcześniejszej części arkusza jest podpowiedź!</a:t>
            </a:r>
            <a:endParaRPr sz="2800"/>
          </a:p>
          <a:p>
            <a:pPr>
              <a:defRPr/>
            </a:pPr>
            <a:r>
              <a:rPr lang="pl-PL" sz="28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Czyli mówiąc prościej, indeks sufiksu w tablicy to liczba wyrażająca</a:t>
            </a:r>
            <a:r>
              <a:rPr/>
              <a:t>...</a:t>
            </a:r>
            <a:endParaRPr/>
          </a:p>
          <a:p>
            <a:pPr>
              <a:defRPr/>
            </a:pPr>
            <a:r>
              <a:rPr/>
              <a:t>...liczbę sufiksów w słowie, które </a:t>
            </a:r>
            <a:r>
              <a:rPr b="1"/>
              <a:t>są mniejsze</a:t>
            </a:r>
            <a:r>
              <a:rPr/>
              <a:t> od zadanego.</a:t>
            </a:r>
            <a:endParaRPr/>
          </a:p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3000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8430094" name="Tytuł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25562"/>
          </a:xfrm>
        </p:spPr>
        <p:txBody>
          <a:bodyPr/>
          <a:lstStyle/>
          <a:p>
            <a:pPr>
              <a:defRPr/>
            </a:pPr>
            <a:r>
              <a:rPr/>
              <a:t>Rozwiązanie</a:t>
            </a:r>
            <a:endParaRPr/>
          </a:p>
        </p:txBody>
      </p:sp>
      <p:sp>
        <p:nvSpPr>
          <p:cNvPr id="1043293116" name=""/>
          <p:cNvSpPr txBox="1"/>
          <p:nvPr/>
        </p:nvSpPr>
        <p:spPr bwMode="auto">
          <a:xfrm flipH="0" flipV="0">
            <a:off x="2224305" y="2866158"/>
            <a:ext cx="7744105" cy="11890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7200">
                <a:latin typeface="Courier New"/>
                <a:ea typeface="Courier New"/>
                <a:cs typeface="Courier New"/>
              </a:rPr>
              <a:t>Loading...</a:t>
            </a:r>
            <a:endParaRPr sz="14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3000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31850947" name="Tytuł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Rzowiązanie</a:t>
            </a:r>
            <a:endParaRPr/>
          </a:p>
        </p:txBody>
      </p:sp>
      <p:pic>
        <p:nvPicPr>
          <p:cNvPr id="90339556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445571" y="1690687"/>
            <a:ext cx="5300857" cy="43300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3000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8406632" name="Tytuł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John von Neumann</a:t>
            </a:r>
            <a:endParaRPr/>
          </a:p>
        </p:txBody>
      </p:sp>
      <p:sp>
        <p:nvSpPr>
          <p:cNvPr id="332154468" name="Symbol zastępczy zawartości 2"/>
          <p:cNvSpPr>
            <a:spLocks noGrp="1"/>
          </p:cNvSpPr>
          <p:nvPr>
            <p:ph idx="1"/>
          </p:nvPr>
        </p:nvSpPr>
        <p:spPr bwMode="auto">
          <a:xfrm flipH="0" flipV="0">
            <a:off x="838198" y="1825624"/>
            <a:ext cx="7568790" cy="4351338"/>
          </a:xfrm>
        </p:spPr>
        <p:txBody>
          <a:bodyPr/>
          <a:lstStyle/>
          <a:p>
            <a:pPr>
              <a:defRPr/>
            </a:pPr>
            <a:r>
              <a:rPr lang="pl-PL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Węgiersko-amerykański uczony pochodzenia żydowskiego; matematyk, informatyk, fizyk i inżynier chemik. </a:t>
            </a:r>
            <a:endParaRPr/>
          </a:p>
          <a:p>
            <a:pPr>
              <a:defRPr/>
            </a:pPr>
            <a:r>
              <a:rPr lang="pl-PL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Von Neumann był głównym twórcą teorii gier i teorii automatów komórkowych, stworzył formalizm matematyczny mechaniki kwantowej, uczestniczył w projekcie Manhattan i przyczynił się do rozwoju numerycznych prognoz pogody. </a:t>
            </a:r>
            <a:endParaRPr lang="pl-PL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197344515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8766698" y="2122878"/>
            <a:ext cx="2895436" cy="37568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3000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30334485" name="Tytuł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Kolejne zadanie </a:t>
            </a:r>
            <a:endParaRPr/>
          </a:p>
        </p:txBody>
      </p:sp>
      <p:pic>
        <p:nvPicPr>
          <p:cNvPr id="205501860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94316" y="1617562"/>
            <a:ext cx="6857711" cy="4919662"/>
          </a:xfrm>
          <a:prstGeom prst="rect">
            <a:avLst/>
          </a:prstGeom>
        </p:spPr>
      </p:pic>
      <p:pic>
        <p:nvPicPr>
          <p:cNvPr id="994671593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368717" y="2052960"/>
            <a:ext cx="4743012" cy="4272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3000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0907077" name="Tytuł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Pomysły?</a:t>
            </a:r>
            <a:endParaRPr/>
          </a:p>
        </p:txBody>
      </p:sp>
      <p:sp>
        <p:nvSpPr>
          <p:cNvPr id="642647364" name="Symbol zastępczy zawartości 2"/>
          <p:cNvSpPr>
            <a:spLocks noGrp="1"/>
          </p:cNvSpPr>
          <p:nvPr>
            <p:ph idx="1"/>
          </p:nvPr>
        </p:nvSpPr>
        <p:spPr bwMode="auto">
          <a:xfrm flipH="0" flipV="0">
            <a:off x="838198" y="1825624"/>
            <a:ext cx="10515600" cy="435133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3000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7051215" name="Tytuł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Pomysły?</a:t>
            </a:r>
            <a:endParaRPr/>
          </a:p>
        </p:txBody>
      </p:sp>
      <p:sp>
        <p:nvSpPr>
          <p:cNvPr id="898259964" name="Symbol zastępczy zawartości 2"/>
          <p:cNvSpPr>
            <a:spLocks noGrp="1"/>
          </p:cNvSpPr>
          <p:nvPr>
            <p:ph idx="1"/>
          </p:nvPr>
        </p:nvSpPr>
        <p:spPr bwMode="auto">
          <a:xfrm flipH="0" flipV="0">
            <a:off x="838197" y="1825623"/>
            <a:ext cx="10515600" cy="435133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/>
              <a:t>Chyba już widzieliśmy podobne zadania</a:t>
            </a:r>
            <a:endParaRPr/>
          </a:p>
          <a:p>
            <a:pPr>
              <a:defRPr/>
            </a:pPr>
            <a:r>
              <a:rPr/>
              <a:t>To jest </a:t>
            </a:r>
            <a:r>
              <a:rPr i="1"/>
              <a:t>de facto </a:t>
            </a:r>
            <a:r>
              <a:rPr i="0"/>
              <a:t>wyszukiwanie najmniejszego elementu tablicy</a:t>
            </a:r>
            <a:endParaRPr i="0"/>
          </a:p>
          <a:p>
            <a:pPr>
              <a:defRPr/>
            </a:pPr>
            <a:r>
              <a:rPr/>
              <a:t>Nie ma zatem potrzeby porównywać każdego sufiksu ze wszystkimi innymi (tutaj byłoby to rozwiązanie dość skomplikowane).</a:t>
            </a:r>
            <a:endParaRPr/>
          </a:p>
          <a:p>
            <a:pPr>
              <a:defRPr/>
            </a:pPr>
            <a:r>
              <a:rPr b="1"/>
              <a:t>Pytanie bonusowe</a:t>
            </a:r>
            <a:r>
              <a:rPr/>
              <a:t>: W tym zadaniu słowa są długie (100 znaków). Ile porównań musielibyśmy wykonać, gdybyśmy porównywali każdy sufiks z każdym?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3000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37352103" name="Tytuł 1"/>
          <p:cNvSpPr>
            <a:spLocks noGrp="1"/>
          </p:cNvSpPr>
          <p:nvPr>
            <p:ph type="title"/>
          </p:nvPr>
        </p:nvSpPr>
        <p:spPr bwMode="auto">
          <a:xfrm>
            <a:off x="838198" y="365123"/>
            <a:ext cx="10515600" cy="1325561"/>
          </a:xfrm>
        </p:spPr>
        <p:txBody>
          <a:bodyPr/>
          <a:lstStyle/>
          <a:p>
            <a:pPr>
              <a:defRPr/>
            </a:pPr>
            <a:r>
              <a:rPr/>
              <a:t>Rozwiązanie</a:t>
            </a:r>
            <a:endParaRPr/>
          </a:p>
        </p:txBody>
      </p:sp>
      <p:sp>
        <p:nvSpPr>
          <p:cNvPr id="557711559" name=""/>
          <p:cNvSpPr txBox="1"/>
          <p:nvPr/>
        </p:nvSpPr>
        <p:spPr bwMode="auto">
          <a:xfrm flipH="0" flipV="0">
            <a:off x="2224305" y="2866158"/>
            <a:ext cx="7744104" cy="118907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7200">
                <a:latin typeface="Courier New"/>
                <a:ea typeface="Courier New"/>
                <a:cs typeface="Courier New"/>
              </a:rPr>
              <a:t>Loading...</a:t>
            </a:r>
            <a:endParaRPr sz="14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3000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0937248" name="Tytuł 1"/>
          <p:cNvSpPr>
            <a:spLocks noGrp="1"/>
          </p:cNvSpPr>
          <p:nvPr>
            <p:ph type="title"/>
          </p:nvPr>
        </p:nvSpPr>
        <p:spPr bwMode="auto">
          <a:xfrm>
            <a:off x="838198" y="365123"/>
            <a:ext cx="10515600" cy="1325561"/>
          </a:xfrm>
        </p:spPr>
        <p:txBody>
          <a:bodyPr/>
          <a:lstStyle/>
          <a:p>
            <a:pPr>
              <a:defRPr/>
            </a:pPr>
            <a:r>
              <a:rPr/>
              <a:t>Rozwiązanie</a:t>
            </a:r>
            <a:endParaRPr/>
          </a:p>
        </p:txBody>
      </p:sp>
      <p:pic>
        <p:nvPicPr>
          <p:cNvPr id="9123425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2792766" y="2543082"/>
            <a:ext cx="5471034" cy="29634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3000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8393466" name="Tytuł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To jest względnie proste</a:t>
            </a:r>
            <a:endParaRPr/>
          </a:p>
        </p:txBody>
      </p:sp>
      <p:pic>
        <p:nvPicPr>
          <p:cNvPr id="1063318765" name=""/>
          <p:cNvPicPr>
            <a:picLocks noChangeAspect="1"/>
          </p:cNvPicPr>
          <p:nvPr/>
        </p:nvPicPr>
        <p:blipFill>
          <a:blip r:embed="rId4"/>
          <a:srcRect l="23634" t="8417" r="7683" b="0"/>
          <a:stretch/>
        </p:blipFill>
        <p:spPr bwMode="auto">
          <a:xfrm flipH="0" flipV="0">
            <a:off x="7417499" y="1825623"/>
            <a:ext cx="4485072" cy="4485483"/>
          </a:xfrm>
          <a:prstGeom prst="rect">
            <a:avLst/>
          </a:prstGeom>
        </p:spPr>
      </p:pic>
      <p:pic>
        <p:nvPicPr>
          <p:cNvPr id="891645942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295922" y="2494929"/>
            <a:ext cx="6955855" cy="30127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3000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80979527" name="Tytuł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Rozwiazanie</a:t>
            </a:r>
            <a:endParaRPr/>
          </a:p>
        </p:txBody>
      </p:sp>
      <p:sp>
        <p:nvSpPr>
          <p:cNvPr id="1757509977" name=""/>
          <p:cNvSpPr txBox="1"/>
          <p:nvPr/>
        </p:nvSpPr>
        <p:spPr bwMode="auto">
          <a:xfrm flipH="0" flipV="0">
            <a:off x="2224305" y="2866158"/>
            <a:ext cx="7744464" cy="11890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7200">
                <a:latin typeface="Courier New"/>
                <a:ea typeface="Courier New"/>
                <a:cs typeface="Courier New"/>
              </a:rPr>
              <a:t>Loading...</a:t>
            </a:r>
            <a:endParaRPr sz="14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3000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53728394" name="Tytuł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Rozwiązanie</a:t>
            </a:r>
            <a:endParaRPr/>
          </a:p>
        </p:txBody>
      </p:sp>
      <p:pic>
        <p:nvPicPr>
          <p:cNvPr id="149697815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721348" y="1911318"/>
            <a:ext cx="4749298" cy="4523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3000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9438730" name="Tytuł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Następne zadanie</a:t>
            </a:r>
            <a:endParaRPr/>
          </a:p>
        </p:txBody>
      </p:sp>
      <p:pic>
        <p:nvPicPr>
          <p:cNvPr id="1023332062" name=""/>
          <p:cNvPicPr>
            <a:picLocks noChangeAspect="1"/>
          </p:cNvPicPr>
          <p:nvPr/>
        </p:nvPicPr>
        <p:blipFill>
          <a:blip r:embed="rId4"/>
          <a:srcRect l="0" t="0" r="3337" b="0"/>
          <a:stretch/>
        </p:blipFill>
        <p:spPr bwMode="auto">
          <a:xfrm flipH="0" flipV="0">
            <a:off x="6805036" y="2025403"/>
            <a:ext cx="5227001" cy="3607384"/>
          </a:xfrm>
          <a:prstGeom prst="rect">
            <a:avLst/>
          </a:prstGeom>
        </p:spPr>
      </p:pic>
      <p:pic>
        <p:nvPicPr>
          <p:cNvPr id="959808548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268179" y="1941361"/>
            <a:ext cx="6483494" cy="38950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3000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0078113" name="Tytuł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Sugestia w poprzednim zadaniu</a:t>
            </a:r>
            <a:endParaRPr/>
          </a:p>
        </p:txBody>
      </p:sp>
      <p:sp>
        <p:nvSpPr>
          <p:cNvPr id="1296596470" name="Symbol zastępczy zawartości 2"/>
          <p:cNvSpPr>
            <a:spLocks noGrp="1"/>
          </p:cNvSpPr>
          <p:nvPr>
            <p:ph idx="1"/>
          </p:nvPr>
        </p:nvSpPr>
        <p:spPr bwMode="auto">
          <a:xfrm flipH="0" flipV="0">
            <a:off x="838197" y="1825623"/>
            <a:ext cx="10515600" cy="435133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/>
              <a:t>Zadania maturalne często są skonstruowane w taki sposób, że rozwiązanie poprzedniego zadania daje nam narzędzia do rozwiązania kolejnego</a:t>
            </a:r>
            <a:endParaRPr/>
          </a:p>
          <a:p>
            <a:pPr>
              <a:defRPr/>
            </a:pPr>
            <a:r>
              <a:rPr/>
              <a:t>To nie jest reguła, ale w razie braku pomysłów, można się w ten sposób zainspirować</a:t>
            </a:r>
            <a:endParaRPr/>
          </a:p>
          <a:p>
            <a:pPr>
              <a:defRPr/>
            </a:pPr>
            <a:r>
              <a:rPr/>
              <a:t>Tutaj liczenie cyfr może być dobrym tropem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3000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73216874" name="Tytuł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Architektura von Neumanna</a:t>
            </a:r>
            <a:endParaRPr/>
          </a:p>
        </p:txBody>
      </p:sp>
      <p:sp>
        <p:nvSpPr>
          <p:cNvPr id="446045858" name="Symbol zastępczy zawartości 2"/>
          <p:cNvSpPr>
            <a:spLocks noGrp="1"/>
          </p:cNvSpPr>
          <p:nvPr>
            <p:ph idx="1"/>
          </p:nvPr>
        </p:nvSpPr>
        <p:spPr bwMode="auto">
          <a:xfrm flipH="0" flipV="0">
            <a:off x="838198" y="1825624"/>
            <a:ext cx="6301872" cy="435133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60000" lnSpcReduction="8000"/>
          </a:bodyPr>
          <a:lstStyle/>
          <a:p>
            <a:pPr>
              <a:defRPr/>
            </a:pPr>
            <a:r>
              <a:rPr lang="pl-PL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W architekturze tej komputer składa się z czterech głównych komponentów:</a:t>
            </a:r>
            <a:endParaRPr lang="pl-PL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endParaRPr lang="pl-PL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pl-PL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Pamięci komputerowej przechowującej dane programu oraz instrukcje programu; każda komórka pamięci ma unikatowy identyfikator nazywany jej adresem</a:t>
            </a:r>
            <a:endParaRPr lang="pl-PL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pl-PL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Jednostki sterującej odpowiedzialnej za pobieranie danych i instrukcji z pamięci oraz ich sekwencyjne przetwarzanie</a:t>
            </a:r>
            <a:endParaRPr lang="pl-PL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pl-PL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Jednostki arytmetyczno-logicznej odpowiedzialnej za wykonywanie podstawowych operacji arytmetycznych.</a:t>
            </a:r>
            <a:endParaRPr lang="pl-PL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pl-PL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Urządzeń wejścia/wyjścia służących do interakcji z operatorem</a:t>
            </a:r>
            <a:endParaRPr lang="pl-PL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endParaRPr lang="pl-PL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pl-PL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Jednostka sterująca wraz z jednostką arytmetyczno-logiczną tworzą procesor. </a:t>
            </a:r>
            <a:endParaRPr/>
          </a:p>
        </p:txBody>
      </p:sp>
      <p:pic>
        <p:nvPicPr>
          <p:cNvPr id="47496566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140072" y="2552329"/>
            <a:ext cx="4818880" cy="2794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3000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2584372" name="Tytuł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Ile mamy możliwych kombinacji</a:t>
            </a:r>
            <a:endParaRPr/>
          </a:p>
        </p:txBody>
      </p:sp>
      <p:sp>
        <p:nvSpPr>
          <p:cNvPr id="1642721579" name="Symbol zastępczy zawartości 2"/>
          <p:cNvSpPr>
            <a:spLocks noGrp="1"/>
          </p:cNvSpPr>
          <p:nvPr>
            <p:ph idx="1"/>
          </p:nvPr>
        </p:nvSpPr>
        <p:spPr bwMode="auto">
          <a:xfrm flipH="0" flipV="0">
            <a:off x="838197" y="1825623"/>
            <a:ext cx="10515600" cy="435133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/>
              <a:t>Odpowiedzi na to pytanie udziela dział matematyki zwany kombinatoryką</a:t>
            </a:r>
            <a:endParaRPr/>
          </a:p>
          <a:p>
            <a:pPr>
              <a:defRPr/>
            </a:pPr>
            <a:r>
              <a:rPr/>
              <a:t>Kiedy układamy elementy n-elementowego zbioru, to liczba kombinacji wynosi </a:t>
            </a:r>
            <a:r>
              <a:rPr i="1"/>
              <a:t>n * n-1 * n-2 * ....* 2 * 1  = n!</a:t>
            </a:r>
            <a:endParaRPr i="1"/>
          </a:p>
          <a:p>
            <a:pPr>
              <a:defRPr/>
            </a:pPr>
            <a:r>
              <a:rPr i="0"/>
              <a:t>Dlaczego?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3000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2503723" name="Tytuł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Ile mamy możliwych kombinacji</a:t>
            </a:r>
            <a:endParaRPr/>
          </a:p>
        </p:txBody>
      </p:sp>
      <p:sp>
        <p:nvSpPr>
          <p:cNvPr id="721182358" name="Symbol zastępczy zawartości 2"/>
          <p:cNvSpPr>
            <a:spLocks noGrp="1"/>
          </p:cNvSpPr>
          <p:nvPr>
            <p:ph idx="1"/>
          </p:nvPr>
        </p:nvSpPr>
        <p:spPr bwMode="auto">
          <a:xfrm flipH="0" flipV="0">
            <a:off x="838197" y="1825623"/>
            <a:ext cx="10515600" cy="435133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0" indent="0" algn="ctr">
              <a:buFont typeface="Arial"/>
              <a:buNone/>
              <a:defRPr/>
            </a:pPr>
            <a:r>
              <a:rPr i="1"/>
              <a:t>n * n-1 * n-2 * ....* 2 * 1</a:t>
            </a:r>
            <a:endParaRPr i="1"/>
          </a:p>
          <a:p>
            <a:pPr>
              <a:defRPr/>
            </a:pPr>
            <a:r>
              <a:rPr i="0"/>
              <a:t>Mamy n pustych miejsc i n elementów.</a:t>
            </a:r>
            <a:endParaRPr i="0"/>
          </a:p>
          <a:p>
            <a:pPr>
              <a:defRPr/>
            </a:pPr>
            <a:r>
              <a:rPr i="0"/>
              <a:t>Każdy element umieszczamy na jednym miejscu w szyku.</a:t>
            </a:r>
            <a:endParaRPr i="0"/>
          </a:p>
          <a:p>
            <a:pPr>
              <a:defRPr/>
            </a:pPr>
            <a:r>
              <a:rPr i="0"/>
              <a:t>Pierwszy może trafić na dowolne miejsce.</a:t>
            </a:r>
            <a:endParaRPr i="0"/>
          </a:p>
          <a:p>
            <a:pPr>
              <a:defRPr/>
            </a:pPr>
            <a:r>
              <a:rPr i="0"/>
              <a:t>Drugi element ma już pulę miejsc zmniejszoną o 1.</a:t>
            </a:r>
            <a:endParaRPr i="0"/>
          </a:p>
          <a:p>
            <a:pPr>
              <a:defRPr/>
            </a:pPr>
            <a:r>
              <a:rPr i="0"/>
              <a:t>Kolejny o 2</a:t>
            </a:r>
            <a:endParaRPr i="0"/>
          </a:p>
          <a:p>
            <a:pPr>
              <a:defRPr/>
            </a:pPr>
            <a:r>
              <a:rPr i="0"/>
              <a:t>I tak dalej...</a:t>
            </a:r>
            <a:endParaRPr i="0"/>
          </a:p>
          <a:p>
            <a:pPr>
              <a:defRPr/>
            </a:pPr>
            <a:r>
              <a:rPr i="0"/>
              <a:t>Dla ostatniego elementu zostaje tylko jedno miejsce</a:t>
            </a:r>
            <a:endParaRPr i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3000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01141431" name="Tytuł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Jednakowe elementy</a:t>
            </a:r>
            <a:endParaRPr/>
          </a:p>
        </p:txBody>
      </p:sp>
      <p:sp>
        <p:nvSpPr>
          <p:cNvPr id="843154172" name="Symbol zastępczy zawartości 2"/>
          <p:cNvSpPr>
            <a:spLocks noGrp="1"/>
          </p:cNvSpPr>
          <p:nvPr>
            <p:ph idx="1"/>
          </p:nvPr>
        </p:nvSpPr>
        <p:spPr bwMode="auto">
          <a:xfrm flipH="0" flipV="0">
            <a:off x="838197" y="1825623"/>
            <a:ext cx="10515600" cy="435133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/>
              <a:t>Należy zwrócić uwagę, że jeśli mamy dwa jednakowe elementy, to nawet jeśli zamienimy je miejscami, wygląd zbioru elementów nie ulega zmianie.</a:t>
            </a:r>
            <a:endParaRPr/>
          </a:p>
          <a:p>
            <a:pPr>
              <a:defRPr/>
            </a:pPr>
            <a:r>
              <a:rPr/>
              <a:t>A zatem im więcej mamy identycznych elementów, tym mniej jest możliwych kombinacji.</a:t>
            </a:r>
            <a:endParaRPr/>
          </a:p>
          <a:p>
            <a:pPr>
              <a:defRPr/>
            </a:pPr>
            <a:r>
              <a:rPr/>
              <a:t>Ostatecznie otrzymujemy następujący wzór: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f>
                        <m:fPr>
                          <m:ctrlPr>
                            <a:rPr lang="pl-PL" sz="2800" b="0" i="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>
                              <m:sty m:val="i"/>
                            </m:rPr>
                            <a:rPr lang="pl-PL" sz="2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n</m:t>
                          </m:r>
                          <m:r>
                            <m:rPr>
                              <m:sty m:val="i"/>
                            </m:rPr>
                            <a:rPr lang="pl-PL">
                              <a:latin typeface="Cambria Math"/>
                              <a:ea typeface="Cambria Math"/>
                              <a:cs typeface="Cambria Math"/>
                            </a:rPr>
                            <m:t>!</m:t>
                          </m:r>
                        </m:num>
                        <m:den>
                          <m:r>
                            <m:rPr>
                              <m:sty m:val="i"/>
                            </m:rPr>
                            <a:rPr lang="pl-PL" sz="2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p</m:t>
                          </m:r>
                          <m:r>
                            <m:rPr>
                              <m:sty m:val="i"/>
                            </m:rPr>
                            <a:rPr lang="pl-PL"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  <m:r>
                            <m:rPr>
                              <m:sty m:val="i"/>
                            </m:rPr>
                            <a:rPr lang="pl-PL">
                              <a:latin typeface="Cambria Math"/>
                              <a:ea typeface="Cambria Math"/>
                              <a:cs typeface="Cambria Math"/>
                            </a:rPr>
                            <m:t>!</m:t>
                          </m:r>
                          <m:r>
                            <m:rPr>
                              <m:sty m:val="i"/>
                            </m:rPr>
                            <a:rPr lang="pl-PL">
                              <a:latin typeface="Cambria Math"/>
                              <a:ea typeface="Cambria Math"/>
                              <a:cs typeface="Cambria Math"/>
                            </a:rPr>
                            <m:t> </m:t>
                          </m:r>
                          <m:r>
                            <m:rPr>
                              <m:sty m:val="i"/>
                            </m:rPr>
                            <a:rPr lang="pl-PL">
                              <a:latin typeface="Cambria Math"/>
                              <a:ea typeface="Cambria Math"/>
                              <a:cs typeface="Cambria Math"/>
                            </a:rPr>
                            <m:t>*</m:t>
                          </m:r>
                          <m:r>
                            <m:rPr>
                              <m:sty m:val="i"/>
                            </m:rPr>
                            <a:rPr lang="pl-PL">
                              <a:latin typeface="Cambria Math"/>
                              <a:ea typeface="Cambria Math"/>
                              <a:cs typeface="Cambria Math"/>
                            </a:rPr>
                            <m:t> </m:t>
                          </m:r>
                          <m:r>
                            <m:rPr/>
                            <a:rPr lang="pl-PL">
                              <a:latin typeface="Cambria Math"/>
                              <a:ea typeface="Cambria Math"/>
                              <a:cs typeface="Cambria Math"/>
                            </a:rPr>
                            <m:t>p2</m:t>
                          </m:r>
                          <m:r>
                            <m:rPr/>
                            <a:rPr lang="pl-PL">
                              <a:latin typeface="Cambria Math"/>
                              <a:ea typeface="Cambria Math"/>
                              <a:cs typeface="Cambria Math"/>
                            </a:rPr>
                            <m:t>!</m:t>
                          </m:r>
                          <m:r>
                            <m:rPr/>
                            <a:rPr lang="pl-PL">
                              <a:latin typeface="Cambria Math"/>
                              <a:ea typeface="Cambria Math"/>
                              <a:cs typeface="Cambria Math"/>
                            </a:rPr>
                            <m:t> </m:t>
                          </m:r>
                          <m:r>
                            <m:rPr/>
                            <a:rPr lang="pl-PL">
                              <a:latin typeface="Cambria Math"/>
                              <a:ea typeface="Cambria Math"/>
                              <a:cs typeface="Cambria Math"/>
                            </a:rPr>
                            <m:t>...</m:t>
                          </m:r>
                        </m:den>
                      </m:f>
                    </m:oMath>
                  </m:oMathPara>
                </a14:m>
              </mc:Choice>
              <mc:Fallback/>
            </mc:AlternateContent>
            <a:r>
              <a:rPr/>
              <a:t> </a:t>
            </a:r>
            <a:br>
              <a:rPr/>
            </a:br>
            <a:r>
              <a:rPr/>
              <a:t>P1, P2 itd. to liczba powtórzeń każdego elementu.</a:t>
            </a:r>
            <a:endParaRPr/>
          </a:p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3000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6449730" name="Tytuł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 jak to się ma do naszego zadania?</a:t>
            </a:r>
            <a:endParaRPr/>
          </a:p>
        </p:txBody>
      </p:sp>
      <p:sp>
        <p:nvSpPr>
          <p:cNvPr id="501528105" name="Symbol zastępczy zawartości 2"/>
          <p:cNvSpPr>
            <a:spLocks noGrp="1"/>
          </p:cNvSpPr>
          <p:nvPr>
            <p:ph idx="1"/>
          </p:nvPr>
        </p:nvSpPr>
        <p:spPr bwMode="auto">
          <a:xfrm flipH="0" flipV="0">
            <a:off x="838197" y="1825623"/>
            <a:ext cx="10515600" cy="435133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/>
              <a:t>Otrzymujemy zbiór siedmiu cyfr (pierwszą zawsze musi być 1 i uwzględnienie jej tylko utrudniłoby nam zadanie).</a:t>
            </a:r>
            <a:endParaRPr/>
          </a:p>
          <a:p>
            <a:pPr>
              <a:defRPr/>
            </a:pPr>
            <a:r>
              <a:rPr/>
              <a:t>Liczba kombinacji to zatem: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f>
                        <m:fPr>
                          <m:ctrlPr>
                            <a:rPr lang="pl-PL" sz="2400" b="0" i="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l-PL" sz="24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7</m:t>
                          </m:r>
                          <m:r>
                            <m:rPr/>
                            <a:rPr lang="pl-PL">
                              <a:latin typeface="Cambria Math"/>
                              <a:ea typeface="Cambria Math"/>
                              <a:cs typeface="Cambria Math"/>
                            </a:rPr>
                            <m:t>!</m:t>
                          </m:r>
                        </m:num>
                        <m:den>
                          <m:r>
                            <m:rPr>
                              <m:sty m:val="i"/>
                            </m:rPr>
                            <a:rPr lang="pl-PL" sz="24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zera</m:t>
                          </m:r>
                          <m:r>
                            <m:rPr>
                              <m:sty m:val="i"/>
                            </m:rPr>
                            <a:rPr lang="pl-PL">
                              <a:latin typeface="Cambria Math"/>
                              <a:ea typeface="Cambria Math"/>
                              <a:cs typeface="Cambria Math"/>
                            </a:rPr>
                            <m:t>!</m:t>
                          </m:r>
                          <m:r>
                            <m:rPr/>
                            <a:rPr lang="pl-PL">
                              <a:latin typeface="Cambria Math"/>
                              <a:ea typeface="Cambria Math"/>
                              <a:cs typeface="Cambria Math"/>
                            </a:rPr>
                            <m:t> </m:t>
                          </m:r>
                          <m:r>
                            <m:rPr/>
                            <a:rPr lang="pl-PL">
                              <a:latin typeface="Cambria Math"/>
                              <a:ea typeface="Cambria Math"/>
                              <a:cs typeface="Cambria Math"/>
                            </a:rPr>
                            <m:t>*</m:t>
                          </m:r>
                          <m:r>
                            <m:rPr/>
                            <a:rPr lang="pl-PL">
                              <a:latin typeface="Cambria Math"/>
                              <a:ea typeface="Cambria Math"/>
                              <a:cs typeface="Cambria Math"/>
                            </a:rPr>
                            <m:t> jedynki</m:t>
                          </m:r>
                          <m:r>
                            <m:rPr/>
                            <a:rPr lang="pl-PL">
                              <a:latin typeface="Cambria Math"/>
                              <a:ea typeface="Cambria Math"/>
                              <a:cs typeface="Cambria Math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</mc:Choice>
              <mc:Fallback/>
            </mc:AlternateContent>
            <a:endParaRPr sz="2400" i="1" u="none" strike="noStrike" cap="none" spc="0">
              <a:solidFill>
                <a:schemeClr val="tx1"/>
              </a:solidFill>
              <a:latin typeface="Cambria Math"/>
              <a:ea typeface="Cambria Math"/>
              <a:cs typeface="Cambria Math"/>
            </a:endParaRPr>
          </a:p>
          <a:p>
            <a:pPr>
              <a:defRPr/>
            </a:pPr>
            <a:r>
              <a:rPr/>
              <a:t>Dla każdej liczby licznik będzie identyczny (rozpatrujemy liczby stałej długości) – możemy go zignorować.</a:t>
            </a:r>
            <a:endParaRPr/>
          </a:p>
          <a:p>
            <a:pPr>
              <a:defRPr/>
            </a:pPr>
            <a:r>
              <a:rPr/>
              <a:t>A zatem liczby mające najwięcej anagramów to takie, dla których wyrażenie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i"/>
                        </m:rPr>
                        <a:rPr lang="pl-PL" sz="2800" u="none" strike="noStrike" cap="none" spc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zera</m:t>
                      </m:r>
                      <m:r>
                        <m:rPr>
                          <m:sty m:val="i"/>
                        </m:rPr>
                        <a:rPr lang="pl-PL" sz="2800">
                          <a:latin typeface="Cambria Math"/>
                          <a:ea typeface="Cambria Math"/>
                          <a:cs typeface="Cambria Math"/>
                        </a:rPr>
                        <m:t>!</m:t>
                      </m:r>
                      <m:r>
                        <m:rPr/>
                        <a:rPr lang="pl-PL" sz="2800">
                          <a:latin typeface="Cambria Math"/>
                          <a:ea typeface="Cambria Math"/>
                          <a:cs typeface="Cambria Math"/>
                        </a:rPr>
                        <m:t> </m:t>
                      </m:r>
                      <m:r>
                        <m:rPr/>
                        <a:rPr lang="pl-PL" sz="2800">
                          <a:latin typeface="Cambria Math"/>
                          <a:ea typeface="Cambria Math"/>
                          <a:cs typeface="Cambria Math"/>
                        </a:rPr>
                        <m:t>*</m:t>
                      </m:r>
                      <m:r>
                        <m:rPr/>
                        <a:rPr lang="pl-PL" sz="2800">
                          <a:latin typeface="Cambria Math"/>
                          <a:ea typeface="Cambria Math"/>
                          <a:cs typeface="Cambria Math"/>
                        </a:rPr>
                        <m:t> jedynki</m:t>
                      </m:r>
                      <m:r>
                        <m:rPr/>
                        <a:rPr lang="pl-PL" sz="2800">
                          <a:latin typeface="Cambria Math"/>
                          <a:ea typeface="Cambria Math"/>
                          <a:cs typeface="Cambria Math"/>
                        </a:rPr>
                        <m:t>!</m:t>
                      </m:r>
                    </m:oMath>
                  </m:oMathPara>
                </a14:m>
              </mc:Choice>
              <mc:Fallback/>
            </mc:AlternateContent>
            <a:r>
              <a:rPr lang="pl-PL" sz="28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jest najmniejsze</a:t>
            </a:r>
            <a:endParaRPr lang="pl-PL" sz="28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pl-PL" sz="28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Pytanie bonusowe</a:t>
            </a:r>
            <a:r>
              <a:rPr lang="pl-PL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: ile możliwych wartości może przyjąć to wyrażenie (dla zbiorów siedmiocyfrowych)?</a:t>
            </a:r>
            <a:endParaRPr lang="pl-PL" sz="28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3000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666323" name="Tytuł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Rozwiazanie</a:t>
            </a:r>
            <a:endParaRPr/>
          </a:p>
        </p:txBody>
      </p:sp>
      <p:sp>
        <p:nvSpPr>
          <p:cNvPr id="728214671" name=""/>
          <p:cNvSpPr txBox="1"/>
          <p:nvPr/>
        </p:nvSpPr>
        <p:spPr bwMode="auto">
          <a:xfrm flipH="0" flipV="0">
            <a:off x="2224305" y="2866158"/>
            <a:ext cx="7744464" cy="118907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7200">
                <a:latin typeface="Courier New"/>
                <a:ea typeface="Courier New"/>
                <a:cs typeface="Courier New"/>
              </a:rPr>
              <a:t>Loading...</a:t>
            </a:r>
            <a:endParaRPr sz="14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3000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2842231" name="Tytuł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Rozwiązanie</a:t>
            </a:r>
            <a:endParaRPr/>
          </a:p>
        </p:txBody>
      </p:sp>
      <p:pic>
        <p:nvPicPr>
          <p:cNvPr id="87421787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219199" y="1692354"/>
            <a:ext cx="4515824" cy="4203619"/>
          </a:xfrm>
          <a:prstGeom prst="rect">
            <a:avLst/>
          </a:prstGeom>
        </p:spPr>
      </p:pic>
      <p:pic>
        <p:nvPicPr>
          <p:cNvPr id="645108483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6353174" y="1628889"/>
            <a:ext cx="4277699" cy="4267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3000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8791895" name="Tytuł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Zaczynamy</a:t>
            </a:r>
            <a:endParaRPr/>
          </a:p>
        </p:txBody>
      </p:sp>
      <p:pic>
        <p:nvPicPr>
          <p:cNvPr id="201068469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93567" y="1825624"/>
            <a:ext cx="7001359" cy="3505199"/>
          </a:xfrm>
          <a:prstGeom prst="rect">
            <a:avLst/>
          </a:prstGeom>
        </p:spPr>
      </p:pic>
      <p:pic>
        <p:nvPicPr>
          <p:cNvPr id="170219116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8002313" y="1032179"/>
            <a:ext cx="3934452" cy="5092090"/>
          </a:xfrm>
          <a:prstGeom prst="rect">
            <a:avLst/>
          </a:prstGeom>
        </p:spPr>
      </p:pic>
      <p:sp>
        <p:nvSpPr>
          <p:cNvPr id="562209589" name=""/>
          <p:cNvSpPr txBox="1"/>
          <p:nvPr/>
        </p:nvSpPr>
        <p:spPr bwMode="auto">
          <a:xfrm flipH="0" flipV="0">
            <a:off x="3880158" y="3578224"/>
            <a:ext cx="5426710" cy="2594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100"/>
              <a:t>funkcja przedstawiona dalej</a:t>
            </a:r>
            <a:endParaRPr sz="1100"/>
          </a:p>
        </p:txBody>
      </p:sp>
      <p:cxnSp>
        <p:nvCxnSpPr>
          <p:cNvPr id="0" name=""/>
          <p:cNvCxnSpPr>
            <a:cxnSpLocks/>
          </p:cNvCxnSpPr>
          <p:nvPr/>
        </p:nvCxnSpPr>
        <p:spPr bwMode="auto">
          <a:xfrm flipH="0" flipV="1">
            <a:off x="5023158" y="3707944"/>
            <a:ext cx="597477" cy="129719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3000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0932637" name="Tytuł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Kontekst</a:t>
            </a:r>
            <a:endParaRPr/>
          </a:p>
        </p:txBody>
      </p:sp>
      <p:pic>
        <p:nvPicPr>
          <p:cNvPr id="157641953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155946" y="1427093"/>
            <a:ext cx="4651195" cy="5240876"/>
          </a:xfrm>
          <a:prstGeom prst="rect">
            <a:avLst/>
          </a:prstGeom>
        </p:spPr>
      </p:pic>
      <p:pic>
        <p:nvPicPr>
          <p:cNvPr id="963246018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6336004" y="281677"/>
            <a:ext cx="5017795" cy="6294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3000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5883144" name="Tytuł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Pułapki maturalnej notacji</a:t>
            </a:r>
            <a:endParaRPr/>
          </a:p>
        </p:txBody>
      </p:sp>
      <p:sp>
        <p:nvSpPr>
          <p:cNvPr id="298935006" name="Symbol zastępczy zawartości 2"/>
          <p:cNvSpPr>
            <a:spLocks noGrp="1"/>
          </p:cNvSpPr>
          <p:nvPr>
            <p:ph idx="1"/>
          </p:nvPr>
        </p:nvSpPr>
        <p:spPr bwMode="auto">
          <a:xfrm flipH="0" flipV="0">
            <a:off x="838198" y="1825624"/>
            <a:ext cx="10515600" cy="435133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/>
              <a:t>Indeksowanie tablicy:</a:t>
            </a:r>
            <a:endParaRPr/>
          </a:p>
          <a:p>
            <a:pPr lvl="1">
              <a:defRPr/>
            </a:pPr>
            <a:r>
              <a:rPr/>
              <a:t>Pseudokod w arkuszach zakłada, ze liczymy od 1 (powinno być to wskazane)</a:t>
            </a:r>
            <a:endParaRPr/>
          </a:p>
          <a:p>
            <a:pPr lvl="0">
              <a:defRPr/>
            </a:pPr>
            <a:r>
              <a:rPr/>
              <a:t>„Cięcie” tablicy:</a:t>
            </a:r>
            <a:endParaRPr/>
          </a:p>
          <a:p>
            <a:pPr lvl="1">
              <a:defRPr/>
            </a:pPr>
            <a:r>
              <a:rPr/>
              <a:t>Zapis podobny jak w Pythonie, ale dwukropek leży ..</a:t>
            </a:r>
            <a:endParaRPr/>
          </a:p>
          <a:p>
            <a:pPr lvl="1">
              <a:defRPr/>
            </a:pPr>
            <a:r>
              <a:rPr/>
              <a:t>Jak widzimy, obowiązuje indeksowanie włączne (elementy 1 i 10 wchodzą w skład „plastra”)</a:t>
            </a:r>
            <a:endParaRPr/>
          </a:p>
          <a:p>
            <a:pPr marL="457200" lvl="1" indent="0">
              <a:buFont typeface="Arial"/>
              <a:buNone/>
              <a:defRPr/>
            </a:pPr>
            <a:endParaRPr/>
          </a:p>
          <a:p>
            <a:pPr lvl="0">
              <a:defRPr/>
            </a:pPr>
            <a:r>
              <a:rPr/>
              <a:t>Do tych reguł nie należy się przywiązywać – za każdym razem trzeba zwrócić uwagę jak należy odczytywać dany zapis</a:t>
            </a:r>
            <a:endParaRPr/>
          </a:p>
        </p:txBody>
      </p:sp>
      <p:pic>
        <p:nvPicPr>
          <p:cNvPr id="43744241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764996" y="1969732"/>
            <a:ext cx="4848224" cy="228600"/>
          </a:xfrm>
          <a:prstGeom prst="rect">
            <a:avLst/>
          </a:prstGeom>
        </p:spPr>
      </p:pic>
      <p:pic>
        <p:nvPicPr>
          <p:cNvPr id="558874372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3911723" y="3152774"/>
            <a:ext cx="3790949" cy="276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3000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4382307" name="Tytuł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Potęga Pythona</a:t>
            </a:r>
            <a:endParaRPr/>
          </a:p>
        </p:txBody>
      </p:sp>
      <p:sp>
        <p:nvSpPr>
          <p:cNvPr id="1328544798" name="Symbol zastępczy zawartości 2"/>
          <p:cNvSpPr>
            <a:spLocks noGrp="1"/>
          </p:cNvSpPr>
          <p:nvPr>
            <p:ph idx="1"/>
          </p:nvPr>
        </p:nvSpPr>
        <p:spPr bwMode="auto">
          <a:xfrm flipH="0" flipV="0">
            <a:off x="838198" y="1825624"/>
            <a:ext cx="10515600" cy="435133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/>
              <a:t>Czy wszystkie dane są nam potrzebne?</a:t>
            </a:r>
            <a:endParaRPr/>
          </a:p>
          <a:p>
            <a:pPr lvl="1">
              <a:defRPr/>
            </a:pPr>
            <a:r>
              <a:rPr/>
              <a:t>Przypomnienie: w każdym pliku dostajemy trzy wiersze. Jeden zawiera długość słowa, drugi samo słowo, a trzeci dwie liczby k1 i k2.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3000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2482785" name="Tytuł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Potęga Pythona</a:t>
            </a:r>
            <a:endParaRPr/>
          </a:p>
        </p:txBody>
      </p:sp>
      <p:sp>
        <p:nvSpPr>
          <p:cNvPr id="289801736" name="Symbol zastępczy zawartości 2"/>
          <p:cNvSpPr>
            <a:spLocks noGrp="1"/>
          </p:cNvSpPr>
          <p:nvPr>
            <p:ph idx="1"/>
          </p:nvPr>
        </p:nvSpPr>
        <p:spPr bwMode="auto">
          <a:xfrm flipH="0" flipV="0">
            <a:off x="838197" y="1825623"/>
            <a:ext cx="10515600" cy="435133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5000" lnSpcReduction="1000"/>
          </a:bodyPr>
          <a:lstStyle/>
          <a:p>
            <a:pPr>
              <a:defRPr/>
            </a:pPr>
            <a:r>
              <a:rPr/>
              <a:t>Czy wszystkie dane są nam potrzebne?</a:t>
            </a:r>
            <a:endParaRPr/>
          </a:p>
          <a:p>
            <a:pPr lvl="1">
              <a:defRPr/>
            </a:pPr>
            <a:r>
              <a:rPr lang="pl-PL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Przypomnienie: w każdym pliku dostajemy trzy wiersze. Jeden zawiera długość słowa, drugi samo słowo, a trzeci dwie liczby k1 i k2.</a:t>
            </a:r>
            <a:endParaRPr/>
          </a:p>
          <a:p>
            <a:pPr lvl="0">
              <a:defRPr/>
            </a:pPr>
            <a:r>
              <a:rPr/>
              <a:t>Linię z długościami słów możemy zignorować – Pyton sam może sprawdzić długość słów.</a:t>
            </a:r>
            <a:endParaRPr/>
          </a:p>
          <a:p>
            <a:pPr lvl="0">
              <a:defRPr/>
            </a:pPr>
            <a:r>
              <a:rPr/>
              <a:t>Tak samo jest z dołączonym opisem funkcji – u nas wystarczy porównanie (zwróćcie jednak uwagę na przypadki brzegowe – co, jeśli oba sufiksy są identyczne?)</a:t>
            </a:r>
            <a:endParaRPr/>
          </a:p>
          <a:p>
            <a:pPr lvl="0">
              <a:defRPr/>
            </a:pPr>
            <a:r>
              <a:rPr/>
              <a:t>Takie informacje są potrzebne użytkownikom języka C++, który działa na dużo niższym poziomie i pewne operacje trzeba realizować ręcznie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23000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70353033" name="Tytuł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Czy porównanie stringów wystarczy?</a:t>
            </a:r>
            <a:endParaRPr/>
          </a:p>
        </p:txBody>
      </p:sp>
      <p:sp>
        <p:nvSpPr>
          <p:cNvPr id="155104210" name="Symbol zastępczy zawartości 2"/>
          <p:cNvSpPr>
            <a:spLocks noGrp="1"/>
          </p:cNvSpPr>
          <p:nvPr>
            <p:ph idx="1"/>
          </p:nvPr>
        </p:nvSpPr>
        <p:spPr bwMode="auto">
          <a:xfrm flipH="0" flipV="0">
            <a:off x="838198" y="1825624"/>
            <a:ext cx="10515600" cy="435133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/>
              <a:t>Czy zawsze dobrze wiemy, jak działa dana funkcja języka programowania?</a:t>
            </a:r>
            <a:endParaRPr/>
          </a:p>
          <a:p>
            <a:pPr>
              <a:defRPr/>
            </a:pPr>
            <a:r>
              <a:rPr/>
              <a:t>Nietrudno byłoby sobie wyobrazić sytuację, gdzie porównanie np. zawsze uznaje krótszy napis za mniejszy</a:t>
            </a:r>
            <a:endParaRPr/>
          </a:p>
          <a:p>
            <a:pPr>
              <a:defRPr/>
            </a:pPr>
            <a:r>
              <a:rPr/>
              <a:t>Jak sobie radzić takimi sytuacjami?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ONLYOFFICE/8.0.1.31</Application>
  <DocSecurity>0</DocSecurity>
  <PresentationFormat>Widescreen</PresentationFormat>
  <Paragraphs>0</Paragraphs>
  <Slides>35</Slides>
  <Notes>35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10</cp:revision>
  <dcterms:created xsi:type="dcterms:W3CDTF">2012-12-03T06:56:55Z</dcterms:created>
  <dcterms:modified xsi:type="dcterms:W3CDTF">2024-05-21T16:05:22Z</dcterms:modified>
  <cp:category/>
  <cp:contentStatus/>
  <cp:version/>
</cp:coreProperties>
</file>